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7" r:id="rId6"/>
    <p:sldId id="268" r:id="rId7"/>
    <p:sldId id="258" r:id="rId8"/>
    <p:sldId id="290" r:id="rId9"/>
    <p:sldId id="264" r:id="rId10"/>
    <p:sldId id="295" r:id="rId11"/>
    <p:sldId id="286" r:id="rId12"/>
    <p:sldId id="293" r:id="rId13"/>
    <p:sldId id="292" r:id="rId14"/>
    <p:sldId id="262" r:id="rId15"/>
    <p:sldId id="260" r:id="rId16"/>
    <p:sldId id="296" r:id="rId17"/>
    <p:sldId id="294" r:id="rId18"/>
    <p:sldId id="279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84928" autoAdjust="0"/>
  </p:normalViewPr>
  <p:slideViewPr>
    <p:cSldViewPr snapToGrid="0">
      <p:cViewPr varScale="1">
        <p:scale>
          <a:sx n="70" d="100"/>
          <a:sy n="70" d="100"/>
        </p:scale>
        <p:origin x="1166" y="43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Hybrid Use</a:t>
            </a:r>
            <a:r>
              <a:rPr lang="en-US" dirty="0"/>
              <a:t>: Combine for multi-level parallelism (e.g., my supply chain sims). </a:t>
            </a:r>
          </a:p>
          <a:p>
            <a:r>
              <a:rPr lang="en-US" b="1" dirty="0"/>
              <a:t>Visual</a:t>
            </a:r>
            <a:r>
              <a:rPr lang="en-US" dirty="0"/>
              <a:t>: Table with color-coded cells. </a:t>
            </a:r>
          </a:p>
          <a:p>
            <a:r>
              <a:rPr lang="en-US" b="1" dirty="0"/>
              <a:t>Importance:  </a:t>
            </a:r>
            <a:r>
              <a:rPr lang="en-US" dirty="0"/>
              <a:t>Choice depends on my workload - OpenMP for local, MPI for global.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ACB5-B186-668E-86A0-94005A54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D706E-ED9C-4186-4117-BD193D1A6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CB233-500E-A794-5CC1-1AC35BD6D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Hybrid Use</a:t>
            </a:r>
            <a:r>
              <a:rPr lang="en-US" dirty="0"/>
              <a:t>: Combine for multi-level parallelism (e.g., my supply chain sims). </a:t>
            </a:r>
          </a:p>
          <a:p>
            <a:r>
              <a:rPr lang="en-US" b="1" dirty="0"/>
              <a:t>Visual</a:t>
            </a:r>
            <a:r>
              <a:rPr lang="en-US" dirty="0"/>
              <a:t>: Table with color-coded cells. </a:t>
            </a:r>
          </a:p>
          <a:p>
            <a:r>
              <a:rPr lang="en-US" b="1" dirty="0"/>
              <a:t>Importance:  </a:t>
            </a:r>
            <a:r>
              <a:rPr lang="en-US" dirty="0"/>
              <a:t>Choice depends on my workload - OpenMP for local, MPI for global.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81A9-2047-44D8-4E58-8B56BD461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80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B47B-8BD7-ECC6-5D78-337C78DB2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F11154-2818-0FD2-0AB5-81EA73329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1607A-2C8E-F1B7-A3B5-FE1547098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4AF2D-1E5F-FFF7-513B-5D2B167AB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Comparison-Based</a:t>
            </a:r>
            <a:r>
              <a:rPr lang="en-US" dirty="0"/>
              <a:t>: Bubble sort, insertion sort, merge sort, quicksort, heapsort. </a:t>
            </a:r>
          </a:p>
          <a:p>
            <a:r>
              <a:rPr lang="en-US" b="1" dirty="0"/>
              <a:t>Non-Comparison-Based</a:t>
            </a:r>
            <a:r>
              <a:rPr lang="en-US" dirty="0"/>
              <a:t>: Counting sort, radix sort, bucket sort. </a:t>
            </a:r>
          </a:p>
          <a:p>
            <a:r>
              <a:rPr lang="en-US" b="1" dirty="0"/>
              <a:t>Key Considerations</a:t>
            </a:r>
            <a:r>
              <a:rPr lang="en-US" dirty="0"/>
              <a:t>: Time complexity, space complexity, stability, and parallelizability.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419D-18A5-6232-E414-BD3C0707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D7118-E224-A73D-3FE6-2319DB0E7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DB8C8-3344-EFD4-49A9-DEE0A006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OK Code Implementation: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initializes an array with increasing integers.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uses OpenMP to parallelize the summation of the array elements, resulting in improved performance on multi-core systems.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40895-12C7-9EC9-D138-5968F78DD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20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9C23C-EA28-9DFF-4B53-14E22F8C2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5ADF1-F4EE-57E1-BB60-C5D303D84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2753E-04E1-FD3C-A0FC-33F639059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C38AF-36D2-F100-BA95-EE20DF69C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1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opendata.cern.ch/" TargetMode="External"/><Relationship Id="rId4" Type="http://schemas.openxmlformats.org/officeDocument/2006/relationships/hyperlink" Target="https://www.openmp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4143" y="99661"/>
            <a:ext cx="9117857" cy="3016489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Sorting algorithm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B27E8B-332D-F746-8D99-6A25EE2CD330}"/>
              </a:ext>
            </a:extLst>
          </p:cNvPr>
          <p:cNvSpPr/>
          <p:nvPr/>
        </p:nvSpPr>
        <p:spPr>
          <a:xfrm>
            <a:off x="5604280" y="4399894"/>
            <a:ext cx="6743700" cy="1159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HIGH PERFORMANCE COMPUTING</a:t>
            </a:r>
          </a:p>
          <a:p>
            <a:pPr algn="ctr"/>
            <a:r>
              <a:rPr lang="en-US" sz="2800" b="1" dirty="0"/>
              <a:t>10/22/2025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C268D-AE79-BD25-8334-C82DA10A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392" y="5599011"/>
            <a:ext cx="1249373" cy="11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03" y="295614"/>
            <a:ext cx="106680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Evaluation and Benchmarking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41DAF61-FC27-591A-250C-37532590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5" y="1634304"/>
            <a:ext cx="7086600" cy="465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Benchmark?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Validates theoretical performance on real hardware.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Metrics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Execution time (wall-clock time). 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Throughput (elements sorted per second). 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usage and cache efficiency.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Linux time command, HPC profiling tools (example: Intel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VTune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NVIDIA Nsight).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Cases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Vary dataset sizes: 10K, 1M, 100M elements, and distributions of random, nearly sorted, reverse sorted.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DCF6C-5F1C-3D58-E90D-BAF4DE714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315" y="1688733"/>
            <a:ext cx="5054068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D13993-131D-AA30-0159-B05D7507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620" y="215445"/>
            <a:ext cx="7606895" cy="633641"/>
          </a:xfrm>
        </p:spPr>
        <p:txBody>
          <a:bodyPr>
            <a:normAutofit/>
          </a:bodyPr>
          <a:lstStyle/>
          <a:p>
            <a:r>
              <a:rPr lang="en-US" sz="3200" dirty="0"/>
              <a:t>Case Studies</a:t>
            </a:r>
            <a:endParaRPr lang="en-US" sz="3200" dirty="0">
              <a:effectLst/>
            </a:endParaRP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A01D00FD-DA03-99F2-D73D-1D18D3E6C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689" y="809388"/>
            <a:ext cx="8929368" cy="558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Database Systems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Efficient indexing in SQL databases (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such 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PostgreSQL’s B-tree sorting).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Scientific Simulations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Sorting particle positions in N-body simulations for astrophysics.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Sorting massive datasets in Apache Hadoop or Spark for analytics.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Sorting feature vectors for k-nearest neighbors or decision tree training.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Real-World Example: Sorting in the Large Hadron Collider (LHC) Data Processing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The LHC at CERN generates petabytes of particle collision data for event reconstruction. 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Sorting Application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Parallel radix sort organizes particle tracks by attributes (e.g., momentum, energy) across distributed clusters. 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Impact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Enables real-time filtering, reducing analysis time by ~40%, critical for discoveries like the Higgs boson. 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HPC Relevance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Uses parallel sorting on multi-core CPUs and GPUs to handle high-velocity data.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83" y="299244"/>
            <a:ext cx="10665845" cy="669586"/>
          </a:xfrm>
        </p:spPr>
        <p:txBody>
          <a:bodyPr>
            <a:normAutofit/>
          </a:bodyPr>
          <a:lstStyle/>
          <a:p>
            <a:r>
              <a:rPr lang="en-US" sz="3600" dirty="0"/>
              <a:t>Practical Demonstration</a:t>
            </a:r>
            <a:endParaRPr lang="en-US" sz="360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3395AA-C241-23D0-E11B-81C58203F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43" y="1839687"/>
            <a:ext cx="6052457" cy="335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Showcasing a parallel merge sort implementation using OpenMP.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Key optimizations: Cache-aware data splitting, parallel recursive calls.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Compare performance with sequential merge sort.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50F9B-2DAE-34EE-B5F9-69F4559F64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0" r="18251"/>
          <a:stretch>
            <a:fillRect/>
          </a:stretch>
        </p:blipFill>
        <p:spPr>
          <a:xfrm>
            <a:off x="6618514" y="1115451"/>
            <a:ext cx="5377543" cy="42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61178-F94A-28A8-7934-71D208458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B7071DE-E5F5-504C-BE99-D2F49CED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83" y="299244"/>
            <a:ext cx="10665845" cy="669586"/>
          </a:xfrm>
        </p:spPr>
        <p:txBody>
          <a:bodyPr>
            <a:normAutofit/>
          </a:bodyPr>
          <a:lstStyle/>
          <a:p>
            <a:r>
              <a:rPr lang="en-US" sz="3600" dirty="0"/>
              <a:t>Challenges and Future Directions</a:t>
            </a:r>
            <a:endParaRPr lang="en-US" sz="360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9FDC1-35F8-E73D-F1E8-0B7FF6CD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6C41DB-002E-2794-35C2-262412433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319" y="994925"/>
            <a:ext cx="11451772" cy="556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Sorting datasets larger than main memory (external sorting).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Optimizing for heterogeneous architectures (CPU + GPU + TPU).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Energy-efficient sorting for sustainable HPC.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Directions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Algorithms tailored for quantum or neuromorphic computing.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learning-driven algorithm selection (e.g., auto-tuning).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memory hierarchies (e.g., Intel Optane persistent memory).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Emerging Trend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Sorting networks for quantum computing research.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43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A0615-5028-8450-89DF-EFDCCC323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9DF61D-F745-29E7-1B83-96EF7643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03" y="184830"/>
            <a:ext cx="8312344" cy="633641"/>
          </a:xfrm>
        </p:spPr>
        <p:txBody>
          <a:bodyPr>
            <a:normAutofit/>
          </a:bodyPr>
          <a:lstStyle/>
          <a:p>
            <a:r>
              <a:rPr lang="en-US" sz="3200" dirty="0"/>
              <a:t>Conclusion and future work </a:t>
            </a:r>
            <a:endParaRPr lang="en-US" sz="3200" dirty="0">
              <a:effectLst/>
            </a:endParaRP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DC3FF48B-14F2-77F4-8657-35D571CB12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DBED9D8-DD3C-136A-E7ED-655A4818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65DCEE1-BC8D-4EB1-51CF-587B647D5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DD9026-9543-DE4B-396F-6F2D84147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EDC0353-0474-ED67-502D-BF84AC95D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503" y="729387"/>
            <a:ext cx="8312344" cy="557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Sorting is a cornerstone of HPC, impacting performance across domains.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Algorithm choice depends on data size, distribution, hardware, and constraints.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Parallelism, cache awareness, and GPU acceleration unlock significant performance gains.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Ongoing research pushes sorting efficiency boundaries, from quantum computing to AI-driven optimization.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Call to 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Benchmark sorting algorithms on your systems or contribute to open-source HPC projects.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Quote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“Sorting is not just about order—it’s about unlocking the potential of data at scale.” </a:t>
            </a:r>
          </a:p>
        </p:txBody>
      </p:sp>
    </p:spTree>
    <p:extLst>
      <p:ext uri="{BB962C8B-B14F-4D97-AF65-F5344CB8AC3E}">
        <p14:creationId xmlns:p14="http://schemas.microsoft.com/office/powerpoint/2010/main" val="292732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36525"/>
            <a:ext cx="10045609" cy="606118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A2E026-2139-0EB4-63FD-9BEB77E19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86" y="858636"/>
            <a:ext cx="10274209" cy="445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Cormen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T. H., et al.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Introduction to Algorithms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(MIT Press).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Knuth, D. E.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Art of Computer Programming, Vol. 3: Sorting and Searching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Cole, R. “Parallel Merge Sort” (SIAM Journal on Computing, 1988).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NVIDIA CUDA Documentation: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https://docs.nvidia.com/cuda/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OpenMP Specifications: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https://www.openmp.org/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CERN Open Data Portal: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https://opendata.cern.ch/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Open-Source Libraries: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Boost.Sort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NVIDIA Thrust. </a:t>
            </a: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bIns="0">
            <a:normAutofit fontScale="92500"/>
          </a:bodyPr>
          <a:lstStyle/>
          <a:p>
            <a:r>
              <a:rPr lang="en-US" sz="2400" dirty="0"/>
              <a:t>Jerry Diabor​</a:t>
            </a:r>
          </a:p>
          <a:p>
            <a:r>
              <a:rPr lang="en-US" sz="2400" dirty="0"/>
              <a:t>202-230-0215​</a:t>
            </a:r>
          </a:p>
          <a:p>
            <a:r>
              <a:rPr lang="en-US" sz="2400" dirty="0"/>
              <a:t>diaborj1105@students.bowiesdtate.edu​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85" y="-207737"/>
            <a:ext cx="6343650" cy="128896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67201" y="937319"/>
            <a:ext cx="7456713" cy="5867399"/>
          </a:xfrm>
        </p:spPr>
        <p:txBody>
          <a:bodyPr>
            <a:normAutofit fontScale="85000" lnSpcReduction="20000"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Introduction - The Importance of Sorting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Overview of Sorting Algorithms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Comparison-Based Sorting Algorithms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Non-Comparison-Based Sorting Algorithms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Parallel Sorting Techniques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Optimizations for High-Performance Computing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Choosing the Right Algorithm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Performance Evaluation and Benchmarking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Case Studies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Challenges and Future Directions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Practical Demonstration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Conclusion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Q&amp;A</a:t>
            </a:r>
            <a:r>
              <a:rPr lang="en-US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References</a:t>
            </a:r>
            <a:r>
              <a:rPr lang="en-US" dirty="0"/>
              <a:t> 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86" y="174431"/>
            <a:ext cx="10060259" cy="710988"/>
          </a:xfrm>
        </p:spPr>
        <p:txBody>
          <a:bodyPr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37845E5-A014-1281-3DD0-9205B6533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86" y="880831"/>
            <a:ext cx="6912428" cy="557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Sorting is a foundational operation in computer science, enabling efficient data organization. 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Critical for applications like databases, search engines, machine learning, and scientific simulations. 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high-performance computing (HPC), sorting efficiency directly impacts processing massive datasets. 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Inefficient sorting can bottleneck performance in data-intensive applications. 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Google’s search indexing relies on sorting to rank results; financial trading systems sort transactions in real-time.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6BBE9-80F1-FD81-B734-1B30051AB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290" y="421474"/>
            <a:ext cx="3801005" cy="3247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C11411-DE78-DF2A-68F8-6BAE2E41E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290" y="3668486"/>
            <a:ext cx="3801005" cy="301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270" y="242415"/>
            <a:ext cx="7533495" cy="103781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Overview of Sorting Algorithms 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/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8620D818-90C1-FAEF-706C-5684B50B9CD2}"/>
              </a:ext>
            </a:extLst>
          </p:cNvPr>
          <p:cNvSpPr txBox="1">
            <a:spLocks/>
          </p:cNvSpPr>
          <p:nvPr/>
        </p:nvSpPr>
        <p:spPr>
          <a:xfrm>
            <a:off x="4314270" y="1280228"/>
            <a:ext cx="7533495" cy="5153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 Spectrum of Sorting Algorithms</a:t>
            </a:r>
          </a:p>
          <a:p>
            <a:endParaRPr lang="en-US" sz="3200" dirty="0">
              <a:effectLst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4A675C-F876-AE09-6B8A-09CC0AF69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75474"/>
              </p:ext>
            </p:extLst>
          </p:nvPr>
        </p:nvGraphicFramePr>
        <p:xfrm>
          <a:off x="4415819" y="2137431"/>
          <a:ext cx="7199239" cy="4094688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692251">
                  <a:extLst>
                    <a:ext uri="{9D8B030D-6E8A-4147-A177-3AD203B41FA5}">
                      <a16:colId xmlns:a16="http://schemas.microsoft.com/office/drawing/2014/main" val="3339446813"/>
                    </a:ext>
                  </a:extLst>
                </a:gridCol>
                <a:gridCol w="1376747">
                  <a:extLst>
                    <a:ext uri="{9D8B030D-6E8A-4147-A177-3AD203B41FA5}">
                      <a16:colId xmlns:a16="http://schemas.microsoft.com/office/drawing/2014/main" val="979624336"/>
                    </a:ext>
                  </a:extLst>
                </a:gridCol>
                <a:gridCol w="1376747">
                  <a:extLst>
                    <a:ext uri="{9D8B030D-6E8A-4147-A177-3AD203B41FA5}">
                      <a16:colId xmlns:a16="http://schemas.microsoft.com/office/drawing/2014/main" val="609813954"/>
                    </a:ext>
                  </a:extLst>
                </a:gridCol>
                <a:gridCol w="1175065">
                  <a:extLst>
                    <a:ext uri="{9D8B030D-6E8A-4147-A177-3AD203B41FA5}">
                      <a16:colId xmlns:a16="http://schemas.microsoft.com/office/drawing/2014/main" val="1044334907"/>
                    </a:ext>
                  </a:extLst>
                </a:gridCol>
                <a:gridCol w="1578429">
                  <a:extLst>
                    <a:ext uri="{9D8B030D-6E8A-4147-A177-3AD203B41FA5}">
                      <a16:colId xmlns:a16="http://schemas.microsoft.com/office/drawing/2014/main" val="926840832"/>
                    </a:ext>
                  </a:extLst>
                </a:gridCol>
              </a:tblGrid>
              <a:tr h="65065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Algorithm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Time Complexity (Avg)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Space Complexity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Stable?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Parallelizable?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1119204"/>
                  </a:ext>
                </a:extLst>
              </a:tr>
              <a:tr h="43377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Bubble Sort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O(n²)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O(1)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Yes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83807"/>
                  </a:ext>
                </a:extLst>
              </a:tr>
              <a:tr h="43377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Insertion Sort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O(n²)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O(1)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Yes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Limited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454018"/>
                  </a:ext>
                </a:extLst>
              </a:tr>
              <a:tr h="43377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Merge Sort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O(n log n)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O(n)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Yes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670922"/>
                  </a:ext>
                </a:extLst>
              </a:tr>
              <a:tr h="40665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Quicksort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O(n log n)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O(log n)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Yes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19028554"/>
                  </a:ext>
                </a:extLst>
              </a:tr>
              <a:tr h="40665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Heapsort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O(n log n)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Limited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60734775"/>
                  </a:ext>
                </a:extLst>
              </a:tr>
              <a:tr h="43377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Counting Sort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O(n + k)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O(k)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Yes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1177432"/>
                  </a:ext>
                </a:extLst>
              </a:tr>
              <a:tr h="21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Radix Sort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O(nk)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O(n + k)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Yes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8042104"/>
                  </a:ext>
                </a:extLst>
              </a:tr>
              <a:tr h="43377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Bucket Sort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O(n)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O(n)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Yes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478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8" y="80606"/>
            <a:ext cx="7641160" cy="105485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Comparison-Based Sorting Algorithms</a:t>
            </a:r>
            <a:endParaRPr lang="en-US" sz="4000" dirty="0">
              <a:effectLst/>
            </a:endParaRP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/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1D779820-DA04-47A1-20D7-BE55276A0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368" y="984543"/>
            <a:ext cx="7196603" cy="556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Bubble 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Simple, intuitive, but inefficient for large datasets (O(n²)).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Insertion 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Ideal for small or nearly sorted datasets (O(n) best case).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Merge 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Stable, predictable O(n log n), excels in parallel and distributed systems.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Quicksort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Fast average case (O(n log n)), but O(n²) worst case; optimized with random pivots.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Heapsort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Consistent O(n log n), in-place but not stable; higher constant factors. 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91" y="136625"/>
            <a:ext cx="7604019" cy="8723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Non-Comparison-Based Sorting Algorithms</a:t>
            </a:r>
            <a:endParaRPr lang="en-US" sz="3600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1334A5-5564-CF50-B899-CA74DB1E2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7" y="1473227"/>
            <a:ext cx="7874105" cy="445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Counting 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Linear time (O(n + k)) for integers in a fixed range; non-comparative.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Radix 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Processes digits iteratively (O(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)); ideal for fixed-length keys (e.g., IP addresses).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Bucket 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Distributes data into buckets, sorts each (O(n) average); suits uniform distributions.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Case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Radix sort is used in bioinformatics for sorting DNA sequences. 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6A55-2956-D482-4645-24E70A79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E517C1-C3D3-999E-1C69-5E834844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59" y="151689"/>
            <a:ext cx="10060259" cy="710988"/>
          </a:xfrm>
        </p:spPr>
        <p:txBody>
          <a:bodyPr>
            <a:normAutofit/>
          </a:bodyPr>
          <a:lstStyle/>
          <a:p>
            <a:r>
              <a:rPr lang="en-US" sz="3600" dirty="0"/>
              <a:t>Parallel Sorting Techniques</a:t>
            </a:r>
            <a:endParaRPr lang="en-US" sz="3600" dirty="0">
              <a:effectLst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7625F-EF51-F139-01F7-6E8F924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99FE2C-6EC6-0AE2-2080-11CBFB9CF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9" y="1226414"/>
            <a:ext cx="7820968" cy="4879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Parallelism?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Leverages multi-core CPUs, GPUs, and clusters to reduce sorting time.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 Merge Sort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Splits data across cores, sorts chunks, and merges in parallel.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 Quicksort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Partitions data in parallel, recursively sorts subarrays concurrently.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 Radix Sort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Distributes digits across processors, combines results efficiently.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Apache Spark uses parallel sorting for big data analytics.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588D2-E485-C322-626D-64EE5633F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99" y="1109555"/>
            <a:ext cx="3543603" cy="485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4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208" y="136525"/>
            <a:ext cx="10571118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Optimizations for High-Performance Computing</a:t>
            </a:r>
            <a:endParaRPr lang="en-US" dirty="0">
              <a:effectLst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5A5F9E-BD03-EB16-0C17-85666A8C0716}"/>
              </a:ext>
            </a:extLst>
          </p:cNvPr>
          <p:cNvCxnSpPr/>
          <p:nvPr/>
        </p:nvCxnSpPr>
        <p:spPr>
          <a:xfrm flipV="1">
            <a:off x="802105" y="2261937"/>
            <a:ext cx="0" cy="48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B846D7DC-0E93-8150-81E7-3A9A2717D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457" y="1420591"/>
            <a:ext cx="10571116" cy="500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Cache-Aware Sorting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Aligns data access to cache lines (e.g., tiled merge sort).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Vectorization (SIMD)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Uses SIMD instructions (e.g., Intel AVX, ARM NEON) for parallel processing.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GPU-Accelerated Sorting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Bitonic sort and radix sort optimized for GPUs (e.g., CUDA, OpenCL).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Hybrid Approaches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Combines quicksort (large partitions) with insertion sort (small partitions).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NVIDIA’s Thrust library accelerates sorting on GPUs. 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71FFA-43B0-4099-BB43-67789539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D65D-4722-9072-921E-5294B6074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91" y="343453"/>
            <a:ext cx="7604019" cy="87239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Choosing the Right Algorithm</a:t>
            </a:r>
            <a:endParaRPr lang="en-US" sz="3600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086FE-6BF3-D484-7356-2AE28AC5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0AD2CAE-DFF3-2CBA-9D2A-C6A732108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1" y="686348"/>
            <a:ext cx="7881256" cy="603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Factors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Small datasets favor insertion sort; large datasets need O(n log n) algorithms.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Distribution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Uniform data suits bucket sort; known ranges favor counting sort.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Hardware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Multi-core CPUs benefit from parallel merge sort; GPUs favor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bitonic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sort.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Constraints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Memory, stability, and real-time requirements.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Guidelines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Small datasets (&lt;100 elements): Insertion sort.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General-purpose: Quicksort or merge sort.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Specialized data: Counting or radix sort.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HPC: Parallel or GPU-accelerated algorithms.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90783-CA25-E317-DD4B-0A941A40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65"/>
          <a:stretch>
            <a:fillRect/>
          </a:stretch>
        </p:blipFill>
        <p:spPr>
          <a:xfrm>
            <a:off x="8127275" y="1717021"/>
            <a:ext cx="4173580" cy="298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203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2214</TotalTime>
  <Words>1424</Words>
  <Application>Microsoft Office PowerPoint</Application>
  <PresentationFormat>Widescreen</PresentationFormat>
  <Paragraphs>196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 Narrow</vt:lpstr>
      <vt:lpstr>Arial</vt:lpstr>
      <vt:lpstr>Avenir Next LT Pro</vt:lpstr>
      <vt:lpstr>Calibri</vt:lpstr>
      <vt:lpstr>Wingdings</vt:lpstr>
      <vt:lpstr>Custom</vt:lpstr>
      <vt:lpstr>Sorting algorithm </vt:lpstr>
      <vt:lpstr>Agenda</vt:lpstr>
      <vt:lpstr>introduction</vt:lpstr>
      <vt:lpstr>Overview of Sorting Algorithms </vt:lpstr>
      <vt:lpstr>Comparison-Based Sorting Algorithms</vt:lpstr>
      <vt:lpstr>Non-Comparison-Based Sorting Algorithms</vt:lpstr>
      <vt:lpstr>Parallel Sorting Techniques</vt:lpstr>
      <vt:lpstr>Optimizations for High-Performance Computing</vt:lpstr>
      <vt:lpstr>Choosing the Right Algorithm</vt:lpstr>
      <vt:lpstr>Performance Evaluation and Benchmarking </vt:lpstr>
      <vt:lpstr>Case Studies</vt:lpstr>
      <vt:lpstr>Practical Demonstration</vt:lpstr>
      <vt:lpstr>Challenges and Future Directions</vt:lpstr>
      <vt:lpstr>Conclusion and future work 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Jerry Godwin Diabor</dc:creator>
  <cp:lastModifiedBy>Jerry Godwin Diabor</cp:lastModifiedBy>
  <cp:revision>19</cp:revision>
  <dcterms:created xsi:type="dcterms:W3CDTF">2025-10-01T05:32:07Z</dcterms:created>
  <dcterms:modified xsi:type="dcterms:W3CDTF">2025-10-23T00:00:37Z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